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72" r:id="rId3"/>
    <p:sldId id="257" r:id="rId4"/>
    <p:sldId id="258" r:id="rId5"/>
    <p:sldId id="259" r:id="rId6"/>
    <p:sldId id="260" r:id="rId7"/>
    <p:sldId id="261" r:id="rId8"/>
    <p:sldId id="262" r:id="rId9"/>
    <p:sldId id="268" r:id="rId10"/>
    <p:sldId id="266" r:id="rId11"/>
    <p:sldId id="267" r:id="rId12"/>
    <p:sldId id="263" r:id="rId13"/>
    <p:sldId id="269" r:id="rId14"/>
    <p:sldId id="270" r:id="rId15"/>
    <p:sldId id="271" r:id="rId16"/>
    <p:sldId id="264" r:id="rId17"/>
    <p:sldId id="273" r:id="rId18"/>
    <p:sldId id="265" r:id="rId1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0575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3A5B09-8C6A-B12D-7151-DD09FE8DA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4DE37A-BBA4-87C8-0B39-9F5307701C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9A9689-7E4B-5B45-4E62-864E878F8A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AD96CE-5ADC-62C8-4541-23D47067EF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918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B79C21-62FC-9057-B5F4-4DA974A646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75BE30-3873-EF2C-AC28-1F96A891E3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73D306-410F-F7BD-D2C2-8182346968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7C7C8-CA55-14FA-24CC-036DFC000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6755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B8AD0-D14A-F568-390C-4BBBCC48D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00C6DC-E3E9-2087-DA18-C204A29DFC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FE0619-2992-0A15-EDE8-23CE1B9AE5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B4ADCD-5DDE-F030-800B-F5F7D4FCA9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0796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3E29A-61FF-7629-AC5D-EC7D008EC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5F60DF-1AEB-0F09-D114-D71C96619A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D5F863-0AFB-8EE2-7599-FDC416B6FA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62143A-93AD-DAA6-998C-18E051A85F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0174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DB037-A6E4-3944-C462-23607B90A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EFC819-9564-EA20-9C4B-A16E317AE2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87B8D7-4D81-EE0D-BF00-322F41F002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31BD0-8736-DBB2-A53F-F84E8754B9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7902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A53528-4396-5973-4A1A-E98D6EAFB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F333D1-DE0E-25AD-1F70-2F78A159EA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3C91CD-AABA-50FB-270A-625C01EC8A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587A0-DF07-E855-29DB-0803FA8AA8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041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73A183-6512-87B1-FAE5-6E2609281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21C747-939B-5AD2-82ED-B0219CBEB5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480755-717D-EF70-F41D-0B8AA702D8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7BE2D3-65E0-6889-AB7B-D10E27ACE9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493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AD346-C08F-B2FE-65F3-142920CB1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A8A020-FBDD-B2A6-C695-BAC1366963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8FC7A4-03EC-FC5B-2BAB-36C7B2E9FC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BE6BDA-3A76-46ED-E350-DD3DF8897C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647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3353872"/>
            <a:ext cx="666595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HelmetDetect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52032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Real-Time Helmet Detection using Advanced Image Processing Algorithms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EF0849-9298-E93D-AAC0-4A0CF8797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B73F8CC3-44B4-C7B6-649D-2CA41D4CF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A397BDA6-A74D-AF25-8255-70AA183639F3}"/>
              </a:ext>
            </a:extLst>
          </p:cNvPr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F14C0A2D-E8E6-FBE6-B2E2-1F2E820482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30791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2D89FA80-1475-CD82-6B02-F9C5341FBFD9}"/>
              </a:ext>
            </a:extLst>
          </p:cNvPr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Training the YOLO Model with Annotated Data</a:t>
            </a:r>
            <a:endParaRPr lang="en-US" sz="4350" dirty="0"/>
          </a:p>
        </p:txBody>
      </p:sp>
      <p:pic>
        <p:nvPicPr>
          <p:cNvPr id="6" name="Image 2" descr="preencoded.png">
            <a:extLst>
              <a:ext uri="{FF2B5EF4-FFF2-40B4-BE49-F238E27FC236}">
                <a16:creationId xmlns:a16="http://schemas.microsoft.com/office/drawing/2014/main" id="{074B8B34-1EE9-D6A4-9C45-04C4D98F6D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6156" y="2320052"/>
            <a:ext cx="1104781" cy="1767721"/>
          </a:xfrm>
          <a:prstGeom prst="rect">
            <a:avLst/>
          </a:prstGeom>
        </p:spPr>
      </p:pic>
      <p:sp>
        <p:nvSpPr>
          <p:cNvPr id="7" name="Text 2">
            <a:extLst>
              <a:ext uri="{FF2B5EF4-FFF2-40B4-BE49-F238E27FC236}">
                <a16:creationId xmlns:a16="http://schemas.microsoft.com/office/drawing/2014/main" id="{17639847-046A-575B-6EC8-ADA5E00296EC}"/>
              </a:ext>
            </a:extLst>
          </p:cNvPr>
          <p:cNvSpPr/>
          <p:nvPr/>
        </p:nvSpPr>
        <p:spPr>
          <a:xfrm>
            <a:off x="5922288" y="2540913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Preprocessing</a:t>
            </a:r>
            <a:endParaRPr lang="en-US" sz="2175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F0645A1F-A952-7BC2-F445-FC9D30FB0FE1}"/>
              </a:ext>
            </a:extLst>
          </p:cNvPr>
          <p:cNvSpPr/>
          <p:nvPr/>
        </p:nvSpPr>
        <p:spPr>
          <a:xfrm>
            <a:off x="5922288" y="3018711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and preprocess the annotated dataset to ensure optimal model input.</a:t>
            </a:r>
            <a:endParaRPr lang="en-US" sz="174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9534D79-09E2-5390-1CC3-B04CA5DF6D6C}"/>
              </a:ext>
            </a:extLst>
          </p:cNvPr>
          <p:cNvGrpSpPr/>
          <p:nvPr/>
        </p:nvGrpSpPr>
        <p:grpSpPr>
          <a:xfrm>
            <a:off x="4486156" y="4087773"/>
            <a:ext cx="9315688" cy="1767721"/>
            <a:chOff x="4486156" y="4087773"/>
            <a:chExt cx="9315688" cy="1767721"/>
          </a:xfrm>
        </p:grpSpPr>
        <p:pic>
          <p:nvPicPr>
            <p:cNvPr id="9" name="Image 3" descr="preencoded.png">
              <a:extLst>
                <a:ext uri="{FF2B5EF4-FFF2-40B4-BE49-F238E27FC236}">
                  <a16:creationId xmlns:a16="http://schemas.microsoft.com/office/drawing/2014/main" id="{804FF3DE-4F19-7237-D079-4C117A935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6156" y="4087773"/>
              <a:ext cx="1104781" cy="1767721"/>
            </a:xfrm>
            <a:prstGeom prst="rect">
              <a:avLst/>
            </a:prstGeom>
          </p:spPr>
        </p:pic>
        <p:sp>
          <p:nvSpPr>
            <p:cNvPr id="10" name="Text 4">
              <a:extLst>
                <a:ext uri="{FF2B5EF4-FFF2-40B4-BE49-F238E27FC236}">
                  <a16:creationId xmlns:a16="http://schemas.microsoft.com/office/drawing/2014/main" id="{67082E51-F026-58F3-4EF4-097B35B9C768}"/>
                </a:ext>
              </a:extLst>
            </p:cNvPr>
            <p:cNvSpPr/>
            <p:nvPr/>
          </p:nvSpPr>
          <p:spPr>
            <a:xfrm>
              <a:off x="5922288" y="4308634"/>
              <a:ext cx="2762131" cy="3452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19"/>
                </a:lnSpc>
                <a:buNone/>
              </a:pPr>
              <a:r>
                <a:rPr lang="en-US" sz="2175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Training Iterations</a:t>
              </a:r>
              <a:endParaRPr lang="en-US" sz="2175" dirty="0"/>
            </a:p>
          </p:txBody>
        </p:sp>
        <p:sp>
          <p:nvSpPr>
            <p:cNvPr id="11" name="Text 5">
              <a:extLst>
                <a:ext uri="{FF2B5EF4-FFF2-40B4-BE49-F238E27FC236}">
                  <a16:creationId xmlns:a16="http://schemas.microsoft.com/office/drawing/2014/main" id="{B2C49C47-7CDA-4CB3-CF4F-DC270560BEBD}"/>
                </a:ext>
              </a:extLst>
            </p:cNvPr>
            <p:cNvSpPr/>
            <p:nvPr/>
          </p:nvSpPr>
          <p:spPr>
            <a:xfrm>
              <a:off x="5922288" y="4786432"/>
              <a:ext cx="7879556" cy="70699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l">
                <a:lnSpc>
                  <a:spcPts val="2784"/>
                </a:lnSpc>
                <a:buNone/>
              </a:pPr>
              <a:r>
                <a:rPr lang="en-US" sz="174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Multiple iterations to refine model parameters and optimize performance metrics.</a:t>
              </a:r>
              <a:endParaRPr lang="en-US" sz="174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3FAFB7-17B6-AEBC-333D-094BBBDA126D}"/>
              </a:ext>
            </a:extLst>
          </p:cNvPr>
          <p:cNvGrpSpPr/>
          <p:nvPr/>
        </p:nvGrpSpPr>
        <p:grpSpPr>
          <a:xfrm>
            <a:off x="14632485" y="5855494"/>
            <a:ext cx="9315688" cy="1767721"/>
            <a:chOff x="4486156" y="5855494"/>
            <a:chExt cx="9315688" cy="1767721"/>
          </a:xfrm>
        </p:grpSpPr>
        <p:pic>
          <p:nvPicPr>
            <p:cNvPr id="12" name="Image 4" descr="preencoded.png">
              <a:extLst>
                <a:ext uri="{FF2B5EF4-FFF2-40B4-BE49-F238E27FC236}">
                  <a16:creationId xmlns:a16="http://schemas.microsoft.com/office/drawing/2014/main" id="{1B977B3C-67A0-DCB7-1742-BA782827E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6156" y="5855494"/>
              <a:ext cx="1104781" cy="1767721"/>
            </a:xfrm>
            <a:prstGeom prst="rect">
              <a:avLst/>
            </a:prstGeom>
          </p:spPr>
        </p:pic>
        <p:sp>
          <p:nvSpPr>
            <p:cNvPr id="13" name="Text 6">
              <a:extLst>
                <a:ext uri="{FF2B5EF4-FFF2-40B4-BE49-F238E27FC236}">
                  <a16:creationId xmlns:a16="http://schemas.microsoft.com/office/drawing/2014/main" id="{37633815-7054-B0E4-AE3B-2407CC2B1BF1}"/>
                </a:ext>
              </a:extLst>
            </p:cNvPr>
            <p:cNvSpPr/>
            <p:nvPr/>
          </p:nvSpPr>
          <p:spPr>
            <a:xfrm>
              <a:off x="5922288" y="6076355"/>
              <a:ext cx="3279338" cy="3452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19"/>
                </a:lnSpc>
                <a:buNone/>
              </a:pPr>
              <a:r>
                <a:rPr lang="en-US" sz="2175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Validation and Test Sets</a:t>
              </a:r>
              <a:endParaRPr lang="en-US" sz="2175" dirty="0"/>
            </a:p>
          </p:txBody>
        </p:sp>
        <p:sp>
          <p:nvSpPr>
            <p:cNvPr id="14" name="Text 7">
              <a:extLst>
                <a:ext uri="{FF2B5EF4-FFF2-40B4-BE49-F238E27FC236}">
                  <a16:creationId xmlns:a16="http://schemas.microsoft.com/office/drawing/2014/main" id="{4CF89329-5F81-B54A-EB7D-C43FCA45CE02}"/>
                </a:ext>
              </a:extLst>
            </p:cNvPr>
            <p:cNvSpPr/>
            <p:nvPr/>
          </p:nvSpPr>
          <p:spPr>
            <a:xfrm>
              <a:off x="5922288" y="6554153"/>
              <a:ext cx="7879556" cy="353497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84"/>
                </a:lnSpc>
                <a:buNone/>
              </a:pPr>
              <a:r>
                <a:rPr lang="en-US" sz="174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Splitting the dataset for rigorous model validation and performance evaluation.</a:t>
              </a:r>
              <a:endParaRPr lang="en-US" sz="1740" dirty="0"/>
            </a:p>
          </p:txBody>
        </p:sp>
      </p:grpSp>
    </p:spTree>
    <p:extLst>
      <p:ext uri="{BB962C8B-B14F-4D97-AF65-F5344CB8AC3E}">
        <p14:creationId xmlns:p14="http://schemas.microsoft.com/office/powerpoint/2010/main" val="3352631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EECA4-5A88-87E4-B23C-13FD7763A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8BD7470-771B-1FA9-81BD-8B4C3736D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AD9C74D0-5F03-987F-F58D-84427612BD1C}"/>
              </a:ext>
            </a:extLst>
          </p:cNvPr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F5C1B313-B5C2-88E0-5C2D-721ED3ED5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30791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B3EBD0B6-5088-8F9A-F07A-A7AEE833C7F6}"/>
              </a:ext>
            </a:extLst>
          </p:cNvPr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Training the YOLO Model with Annotated Data</a:t>
            </a:r>
            <a:endParaRPr lang="en-US" sz="4350" dirty="0"/>
          </a:p>
        </p:txBody>
      </p:sp>
      <p:pic>
        <p:nvPicPr>
          <p:cNvPr id="6" name="Image 2" descr="preencoded.png">
            <a:extLst>
              <a:ext uri="{FF2B5EF4-FFF2-40B4-BE49-F238E27FC236}">
                <a16:creationId xmlns:a16="http://schemas.microsoft.com/office/drawing/2014/main" id="{B54AAB01-2983-E85E-DC85-3A48E8D73B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6156" y="2320052"/>
            <a:ext cx="1104781" cy="1767721"/>
          </a:xfrm>
          <a:prstGeom prst="rect">
            <a:avLst/>
          </a:prstGeom>
        </p:spPr>
      </p:pic>
      <p:sp>
        <p:nvSpPr>
          <p:cNvPr id="7" name="Text 2">
            <a:extLst>
              <a:ext uri="{FF2B5EF4-FFF2-40B4-BE49-F238E27FC236}">
                <a16:creationId xmlns:a16="http://schemas.microsoft.com/office/drawing/2014/main" id="{6122F35B-3E02-19AE-C449-C01153BE82CB}"/>
              </a:ext>
            </a:extLst>
          </p:cNvPr>
          <p:cNvSpPr/>
          <p:nvPr/>
        </p:nvSpPr>
        <p:spPr>
          <a:xfrm>
            <a:off x="5922288" y="2540913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Preprocessing</a:t>
            </a:r>
            <a:endParaRPr lang="en-US" sz="2175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3A2AFCBC-C4BE-13AA-47C7-E58DC978F94F}"/>
              </a:ext>
            </a:extLst>
          </p:cNvPr>
          <p:cNvSpPr/>
          <p:nvPr/>
        </p:nvSpPr>
        <p:spPr>
          <a:xfrm>
            <a:off x="5922288" y="3018711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and preprocess the annotated dataset to ensure optimal model input.</a:t>
            </a:r>
            <a:endParaRPr lang="en-US" sz="174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FBE4451-6A72-FAEF-1623-47581D6BB825}"/>
              </a:ext>
            </a:extLst>
          </p:cNvPr>
          <p:cNvGrpSpPr/>
          <p:nvPr/>
        </p:nvGrpSpPr>
        <p:grpSpPr>
          <a:xfrm>
            <a:off x="4486156" y="4087773"/>
            <a:ext cx="9315688" cy="1767721"/>
            <a:chOff x="4486156" y="4087773"/>
            <a:chExt cx="9315688" cy="1767721"/>
          </a:xfrm>
        </p:grpSpPr>
        <p:pic>
          <p:nvPicPr>
            <p:cNvPr id="9" name="Image 3" descr="preencoded.png">
              <a:extLst>
                <a:ext uri="{FF2B5EF4-FFF2-40B4-BE49-F238E27FC236}">
                  <a16:creationId xmlns:a16="http://schemas.microsoft.com/office/drawing/2014/main" id="{5930644D-071C-7D89-100E-DA2152B62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6156" y="4087773"/>
              <a:ext cx="1104781" cy="1767721"/>
            </a:xfrm>
            <a:prstGeom prst="rect">
              <a:avLst/>
            </a:prstGeom>
          </p:spPr>
        </p:pic>
        <p:sp>
          <p:nvSpPr>
            <p:cNvPr id="10" name="Text 4">
              <a:extLst>
                <a:ext uri="{FF2B5EF4-FFF2-40B4-BE49-F238E27FC236}">
                  <a16:creationId xmlns:a16="http://schemas.microsoft.com/office/drawing/2014/main" id="{C1E3E81E-2E11-4C20-D378-686A140679E5}"/>
                </a:ext>
              </a:extLst>
            </p:cNvPr>
            <p:cNvSpPr/>
            <p:nvPr/>
          </p:nvSpPr>
          <p:spPr>
            <a:xfrm>
              <a:off x="5922288" y="4308634"/>
              <a:ext cx="2762131" cy="3452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19"/>
                </a:lnSpc>
                <a:buNone/>
              </a:pPr>
              <a:r>
                <a:rPr lang="en-US" sz="2175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Training Iterations</a:t>
              </a:r>
              <a:endParaRPr lang="en-US" sz="2175" dirty="0"/>
            </a:p>
          </p:txBody>
        </p:sp>
        <p:sp>
          <p:nvSpPr>
            <p:cNvPr id="11" name="Text 5">
              <a:extLst>
                <a:ext uri="{FF2B5EF4-FFF2-40B4-BE49-F238E27FC236}">
                  <a16:creationId xmlns:a16="http://schemas.microsoft.com/office/drawing/2014/main" id="{BAC60A92-A5F0-72CB-63FD-A8C88BB687DD}"/>
                </a:ext>
              </a:extLst>
            </p:cNvPr>
            <p:cNvSpPr/>
            <p:nvPr/>
          </p:nvSpPr>
          <p:spPr>
            <a:xfrm>
              <a:off x="5922288" y="4786432"/>
              <a:ext cx="7879556" cy="70699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l">
                <a:lnSpc>
                  <a:spcPts val="2784"/>
                </a:lnSpc>
                <a:buNone/>
              </a:pPr>
              <a:r>
                <a:rPr lang="en-US" sz="174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Multiple iterations to refine model parameters and optimize performance metrics.</a:t>
              </a:r>
              <a:endParaRPr lang="en-US" sz="174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23A2AD4-EF2C-A36A-B4D8-AF2BE00AA834}"/>
              </a:ext>
            </a:extLst>
          </p:cNvPr>
          <p:cNvGrpSpPr/>
          <p:nvPr/>
        </p:nvGrpSpPr>
        <p:grpSpPr>
          <a:xfrm>
            <a:off x="4508617" y="5855494"/>
            <a:ext cx="9315688" cy="1767721"/>
            <a:chOff x="4486156" y="5855494"/>
            <a:chExt cx="9315688" cy="1767721"/>
          </a:xfrm>
        </p:grpSpPr>
        <p:pic>
          <p:nvPicPr>
            <p:cNvPr id="12" name="Image 4" descr="preencoded.png">
              <a:extLst>
                <a:ext uri="{FF2B5EF4-FFF2-40B4-BE49-F238E27FC236}">
                  <a16:creationId xmlns:a16="http://schemas.microsoft.com/office/drawing/2014/main" id="{E53539CB-EAB5-9DA1-541B-B7BD8935E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6156" y="5855494"/>
              <a:ext cx="1104781" cy="1767721"/>
            </a:xfrm>
            <a:prstGeom prst="rect">
              <a:avLst/>
            </a:prstGeom>
          </p:spPr>
        </p:pic>
        <p:sp>
          <p:nvSpPr>
            <p:cNvPr id="13" name="Text 6">
              <a:extLst>
                <a:ext uri="{FF2B5EF4-FFF2-40B4-BE49-F238E27FC236}">
                  <a16:creationId xmlns:a16="http://schemas.microsoft.com/office/drawing/2014/main" id="{FD280AB3-532F-9255-845F-DAB6C58028EA}"/>
                </a:ext>
              </a:extLst>
            </p:cNvPr>
            <p:cNvSpPr/>
            <p:nvPr/>
          </p:nvSpPr>
          <p:spPr>
            <a:xfrm>
              <a:off x="5922288" y="6076355"/>
              <a:ext cx="3279338" cy="3452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19"/>
                </a:lnSpc>
                <a:buNone/>
              </a:pPr>
              <a:r>
                <a:rPr lang="en-US" sz="2175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Validation and Test Sets</a:t>
              </a:r>
              <a:endParaRPr lang="en-US" sz="2175" dirty="0"/>
            </a:p>
          </p:txBody>
        </p:sp>
        <p:sp>
          <p:nvSpPr>
            <p:cNvPr id="14" name="Text 7">
              <a:extLst>
                <a:ext uri="{FF2B5EF4-FFF2-40B4-BE49-F238E27FC236}">
                  <a16:creationId xmlns:a16="http://schemas.microsoft.com/office/drawing/2014/main" id="{4F783427-49B4-DFE4-4C8D-029D11EC3A9E}"/>
                </a:ext>
              </a:extLst>
            </p:cNvPr>
            <p:cNvSpPr/>
            <p:nvPr/>
          </p:nvSpPr>
          <p:spPr>
            <a:xfrm>
              <a:off x="5922288" y="6554153"/>
              <a:ext cx="7879556" cy="353497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84"/>
                </a:lnSpc>
                <a:buNone/>
              </a:pPr>
              <a:r>
                <a:rPr lang="en-US" sz="174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Splitting the dataset for rigorous model validation and performance evaluation.</a:t>
              </a:r>
              <a:endParaRPr lang="en-US" sz="1740" dirty="0"/>
            </a:p>
          </p:txBody>
        </p:sp>
      </p:grpSp>
    </p:spTree>
    <p:extLst>
      <p:ext uri="{BB962C8B-B14F-4D97-AF65-F5344CB8AC3E}">
        <p14:creationId xmlns:p14="http://schemas.microsoft.com/office/powerpoint/2010/main" val="1415559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037993" y="24222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Evaluation Metrics</a:t>
            </a:r>
            <a:endParaRPr lang="en-US" sz="4374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60C1E-21FB-D183-42B2-D147F4510996}"/>
              </a:ext>
            </a:extLst>
          </p:cNvPr>
          <p:cNvGrpSpPr/>
          <p:nvPr/>
        </p:nvGrpSpPr>
        <p:grpSpPr>
          <a:xfrm>
            <a:off x="2037993" y="8362531"/>
            <a:ext cx="5110520" cy="2135385"/>
            <a:chOff x="2037993" y="3672007"/>
            <a:chExt cx="5110520" cy="2135385"/>
          </a:xfrm>
        </p:grpSpPr>
        <p:sp>
          <p:nvSpPr>
            <p:cNvPr id="5" name="Text 2"/>
            <p:cNvSpPr/>
            <p:nvPr/>
          </p:nvSpPr>
          <p:spPr>
            <a:xfrm>
              <a:off x="2037993" y="3672007"/>
              <a:ext cx="5110520" cy="666512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5249"/>
                </a:lnSpc>
                <a:buNone/>
              </a:pPr>
              <a:r>
                <a:rPr lang="en-US" sz="5249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Precision</a:t>
              </a:r>
              <a:endParaRPr lang="en-US" sz="5249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3204448" y="4616172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2734"/>
                </a:lnSpc>
                <a:buNone/>
              </a:pPr>
              <a:r>
                <a:rPr lang="en-US" sz="2187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Precision</a:t>
              </a:r>
              <a:endParaRPr lang="en-US" sz="2187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2037993" y="5096589"/>
              <a:ext cx="5110520" cy="71080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ctr">
                <a:lnSpc>
                  <a:spcPts val="2799"/>
                </a:lnSpc>
                <a:buNone/>
              </a:pPr>
              <a:r>
                <a:rPr lang="en-US" sz="175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Measuring the accuracy of positive model predictions.</a:t>
              </a:r>
              <a:endParaRPr lang="en-US" sz="175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E3A1B2D-A30F-B2D1-36A5-7D4A5C0B17DA}"/>
              </a:ext>
            </a:extLst>
          </p:cNvPr>
          <p:cNvGrpSpPr/>
          <p:nvPr/>
        </p:nvGrpSpPr>
        <p:grpSpPr>
          <a:xfrm>
            <a:off x="7481768" y="8379466"/>
            <a:ext cx="5110639" cy="2135385"/>
            <a:chOff x="7481768" y="3672007"/>
            <a:chExt cx="5110639" cy="2135385"/>
          </a:xfrm>
        </p:grpSpPr>
        <p:sp>
          <p:nvSpPr>
            <p:cNvPr id="8" name="Text 5"/>
            <p:cNvSpPr/>
            <p:nvPr/>
          </p:nvSpPr>
          <p:spPr>
            <a:xfrm>
              <a:off x="7481768" y="3672007"/>
              <a:ext cx="5110639" cy="666512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5249"/>
                </a:lnSpc>
                <a:buNone/>
              </a:pPr>
              <a:r>
                <a:rPr lang="en-US" sz="5249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Recall</a:t>
              </a:r>
              <a:endParaRPr lang="en-US" sz="5249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8648343" y="4616172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2734"/>
                </a:lnSpc>
                <a:buNone/>
              </a:pPr>
              <a:r>
                <a:rPr lang="en-US" sz="2187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Recall</a:t>
              </a:r>
              <a:endParaRPr lang="en-US" sz="2187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7481768" y="5096589"/>
              <a:ext cx="5110639" cy="71080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ctr">
                <a:lnSpc>
                  <a:spcPts val="2799"/>
                </a:lnSpc>
                <a:buNone/>
              </a:pPr>
              <a:r>
                <a:rPr lang="en-US" sz="175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Quantifying the model's ability to detect all positive instances.</a:t>
              </a:r>
              <a:endParaRPr lang="en-US" sz="175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E5424-3DDB-6474-4FC6-EDD7A674C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CAD8222D-130E-52D2-6F75-A17EBD77B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CBC8CCE9-6C34-3CC4-BFA8-313481035FA2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E5DB38A5-7A62-F01B-3FFB-870EF5C1F3BB}"/>
              </a:ext>
            </a:extLst>
          </p:cNvPr>
          <p:cNvSpPr/>
          <p:nvPr/>
        </p:nvSpPr>
        <p:spPr>
          <a:xfrm>
            <a:off x="2037993" y="24222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Evaluation Metrics</a:t>
            </a:r>
            <a:endParaRPr lang="en-US" sz="4374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11A7625-DB3A-5B08-2584-91D2E529247E}"/>
              </a:ext>
            </a:extLst>
          </p:cNvPr>
          <p:cNvGrpSpPr/>
          <p:nvPr/>
        </p:nvGrpSpPr>
        <p:grpSpPr>
          <a:xfrm>
            <a:off x="2037993" y="4281605"/>
            <a:ext cx="5110520" cy="2135385"/>
            <a:chOff x="2037993" y="3672007"/>
            <a:chExt cx="5110520" cy="2135385"/>
          </a:xfrm>
        </p:grpSpPr>
        <p:sp>
          <p:nvSpPr>
            <p:cNvPr id="5" name="Text 2">
              <a:extLst>
                <a:ext uri="{FF2B5EF4-FFF2-40B4-BE49-F238E27FC236}">
                  <a16:creationId xmlns:a16="http://schemas.microsoft.com/office/drawing/2014/main" id="{BCF38E68-1C35-AF74-B616-19F70B8EA658}"/>
                </a:ext>
              </a:extLst>
            </p:cNvPr>
            <p:cNvSpPr/>
            <p:nvPr/>
          </p:nvSpPr>
          <p:spPr>
            <a:xfrm>
              <a:off x="2037993" y="3672007"/>
              <a:ext cx="5110520" cy="666512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5249"/>
                </a:lnSpc>
                <a:buNone/>
              </a:pPr>
              <a:r>
                <a:rPr lang="en-US" sz="5249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Precision</a:t>
              </a:r>
              <a:endParaRPr lang="en-US" sz="5249" dirty="0"/>
            </a:p>
          </p:txBody>
        </p:sp>
        <p:sp>
          <p:nvSpPr>
            <p:cNvPr id="6" name="Text 3">
              <a:extLst>
                <a:ext uri="{FF2B5EF4-FFF2-40B4-BE49-F238E27FC236}">
                  <a16:creationId xmlns:a16="http://schemas.microsoft.com/office/drawing/2014/main" id="{D593AD63-0066-0B8F-94E4-E09ABAFC62CC}"/>
                </a:ext>
              </a:extLst>
            </p:cNvPr>
            <p:cNvSpPr/>
            <p:nvPr/>
          </p:nvSpPr>
          <p:spPr>
            <a:xfrm>
              <a:off x="3204448" y="4616172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2734"/>
                </a:lnSpc>
                <a:buNone/>
              </a:pPr>
              <a:r>
                <a:rPr lang="en-US" sz="2187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Precision</a:t>
              </a:r>
              <a:endParaRPr lang="en-US" sz="2187" dirty="0"/>
            </a:p>
          </p:txBody>
        </p:sp>
        <p:sp>
          <p:nvSpPr>
            <p:cNvPr id="7" name="Text 4">
              <a:extLst>
                <a:ext uri="{FF2B5EF4-FFF2-40B4-BE49-F238E27FC236}">
                  <a16:creationId xmlns:a16="http://schemas.microsoft.com/office/drawing/2014/main" id="{673DF645-5DF0-E7EE-456C-1A43F93BF80B}"/>
                </a:ext>
              </a:extLst>
            </p:cNvPr>
            <p:cNvSpPr/>
            <p:nvPr/>
          </p:nvSpPr>
          <p:spPr>
            <a:xfrm>
              <a:off x="2037993" y="5096589"/>
              <a:ext cx="5110520" cy="71080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ctr">
                <a:lnSpc>
                  <a:spcPts val="2799"/>
                </a:lnSpc>
                <a:buNone/>
              </a:pPr>
              <a:r>
                <a:rPr lang="en-US" sz="175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Measuring the accuracy of positive model predictions.</a:t>
              </a:r>
              <a:endParaRPr lang="en-US" sz="175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E316C74-757D-27D0-B787-8C8C6662C49F}"/>
              </a:ext>
            </a:extLst>
          </p:cNvPr>
          <p:cNvGrpSpPr/>
          <p:nvPr/>
        </p:nvGrpSpPr>
        <p:grpSpPr>
          <a:xfrm>
            <a:off x="7481768" y="8379466"/>
            <a:ext cx="5110639" cy="2135385"/>
            <a:chOff x="7481768" y="3672007"/>
            <a:chExt cx="5110639" cy="2135385"/>
          </a:xfrm>
        </p:grpSpPr>
        <p:sp>
          <p:nvSpPr>
            <p:cNvPr id="8" name="Text 5">
              <a:extLst>
                <a:ext uri="{FF2B5EF4-FFF2-40B4-BE49-F238E27FC236}">
                  <a16:creationId xmlns:a16="http://schemas.microsoft.com/office/drawing/2014/main" id="{FEB19E4E-1B06-495B-4869-538B8F74A82A}"/>
                </a:ext>
              </a:extLst>
            </p:cNvPr>
            <p:cNvSpPr/>
            <p:nvPr/>
          </p:nvSpPr>
          <p:spPr>
            <a:xfrm>
              <a:off x="7481768" y="3672007"/>
              <a:ext cx="5110639" cy="666512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5249"/>
                </a:lnSpc>
                <a:buNone/>
              </a:pPr>
              <a:r>
                <a:rPr lang="en-US" sz="5249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Recall</a:t>
              </a:r>
              <a:endParaRPr lang="en-US" sz="5249" dirty="0"/>
            </a:p>
          </p:txBody>
        </p:sp>
        <p:sp>
          <p:nvSpPr>
            <p:cNvPr id="9" name="Text 6">
              <a:extLst>
                <a:ext uri="{FF2B5EF4-FFF2-40B4-BE49-F238E27FC236}">
                  <a16:creationId xmlns:a16="http://schemas.microsoft.com/office/drawing/2014/main" id="{A30F01A1-1FF0-08AC-E189-11A59ACB526B}"/>
                </a:ext>
              </a:extLst>
            </p:cNvPr>
            <p:cNvSpPr/>
            <p:nvPr/>
          </p:nvSpPr>
          <p:spPr>
            <a:xfrm>
              <a:off x="8648343" y="4616172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2734"/>
                </a:lnSpc>
                <a:buNone/>
              </a:pPr>
              <a:r>
                <a:rPr lang="en-US" sz="2187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Recall</a:t>
              </a:r>
              <a:endParaRPr lang="en-US" sz="2187" dirty="0"/>
            </a:p>
          </p:txBody>
        </p:sp>
        <p:sp>
          <p:nvSpPr>
            <p:cNvPr id="10" name="Text 7">
              <a:extLst>
                <a:ext uri="{FF2B5EF4-FFF2-40B4-BE49-F238E27FC236}">
                  <a16:creationId xmlns:a16="http://schemas.microsoft.com/office/drawing/2014/main" id="{502968AE-9DD5-08ED-6085-0826ED956A1D}"/>
                </a:ext>
              </a:extLst>
            </p:cNvPr>
            <p:cNvSpPr/>
            <p:nvPr/>
          </p:nvSpPr>
          <p:spPr>
            <a:xfrm>
              <a:off x="7481768" y="5096589"/>
              <a:ext cx="5110639" cy="71080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ctr">
                <a:lnSpc>
                  <a:spcPts val="2799"/>
                </a:lnSpc>
                <a:buNone/>
              </a:pPr>
              <a:r>
                <a:rPr lang="en-US" sz="175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Quantifying the model's ability to detect all positive instances.</a:t>
              </a:r>
              <a:endParaRPr lang="en-US" sz="1750" dirty="0"/>
            </a:p>
          </p:txBody>
        </p:sp>
      </p:grpSp>
    </p:spTree>
    <p:extLst>
      <p:ext uri="{BB962C8B-B14F-4D97-AF65-F5344CB8AC3E}">
        <p14:creationId xmlns:p14="http://schemas.microsoft.com/office/powerpoint/2010/main" val="3121657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9E9D17-EAA5-B883-D8F7-C0696889D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D436596-A845-340D-7BC6-4175E928A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31CF9D95-F29B-815A-41AE-412C9BAAF648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67E84FED-6097-0124-3DF7-927B6295EC4E}"/>
              </a:ext>
            </a:extLst>
          </p:cNvPr>
          <p:cNvSpPr/>
          <p:nvPr/>
        </p:nvSpPr>
        <p:spPr>
          <a:xfrm>
            <a:off x="2037993" y="24222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Evaluation Metrics</a:t>
            </a:r>
            <a:endParaRPr lang="en-US" sz="4374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43B8808-E7CD-B4A9-2662-F0C7CB7B6AD8}"/>
              </a:ext>
            </a:extLst>
          </p:cNvPr>
          <p:cNvGrpSpPr/>
          <p:nvPr/>
        </p:nvGrpSpPr>
        <p:grpSpPr>
          <a:xfrm>
            <a:off x="2037993" y="4281605"/>
            <a:ext cx="5110520" cy="2135385"/>
            <a:chOff x="2037993" y="3672007"/>
            <a:chExt cx="5110520" cy="2135385"/>
          </a:xfrm>
        </p:grpSpPr>
        <p:sp>
          <p:nvSpPr>
            <p:cNvPr id="5" name="Text 2">
              <a:extLst>
                <a:ext uri="{FF2B5EF4-FFF2-40B4-BE49-F238E27FC236}">
                  <a16:creationId xmlns:a16="http://schemas.microsoft.com/office/drawing/2014/main" id="{AE968A3D-35F0-B076-04F3-CE72C1DEE38B}"/>
                </a:ext>
              </a:extLst>
            </p:cNvPr>
            <p:cNvSpPr/>
            <p:nvPr/>
          </p:nvSpPr>
          <p:spPr>
            <a:xfrm>
              <a:off x="2037993" y="3672007"/>
              <a:ext cx="5110520" cy="666512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5249"/>
                </a:lnSpc>
                <a:buNone/>
              </a:pPr>
              <a:r>
                <a:rPr lang="en-US" sz="5249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Precision</a:t>
              </a:r>
              <a:endParaRPr lang="en-US" sz="5249" dirty="0"/>
            </a:p>
          </p:txBody>
        </p:sp>
        <p:sp>
          <p:nvSpPr>
            <p:cNvPr id="6" name="Text 3">
              <a:extLst>
                <a:ext uri="{FF2B5EF4-FFF2-40B4-BE49-F238E27FC236}">
                  <a16:creationId xmlns:a16="http://schemas.microsoft.com/office/drawing/2014/main" id="{71F8F0B2-F711-3434-B66B-5DB9BF13FB7D}"/>
                </a:ext>
              </a:extLst>
            </p:cNvPr>
            <p:cNvSpPr/>
            <p:nvPr/>
          </p:nvSpPr>
          <p:spPr>
            <a:xfrm>
              <a:off x="3204448" y="4616172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2734"/>
                </a:lnSpc>
                <a:buNone/>
              </a:pPr>
              <a:r>
                <a:rPr lang="en-US" sz="2187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Precision</a:t>
              </a:r>
              <a:endParaRPr lang="en-US" sz="2187" dirty="0"/>
            </a:p>
          </p:txBody>
        </p:sp>
        <p:sp>
          <p:nvSpPr>
            <p:cNvPr id="7" name="Text 4">
              <a:extLst>
                <a:ext uri="{FF2B5EF4-FFF2-40B4-BE49-F238E27FC236}">
                  <a16:creationId xmlns:a16="http://schemas.microsoft.com/office/drawing/2014/main" id="{BBC7364C-BB7F-71A4-B45D-01832563B708}"/>
                </a:ext>
              </a:extLst>
            </p:cNvPr>
            <p:cNvSpPr/>
            <p:nvPr/>
          </p:nvSpPr>
          <p:spPr>
            <a:xfrm>
              <a:off x="2037993" y="5096589"/>
              <a:ext cx="5110520" cy="71080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ctr">
                <a:lnSpc>
                  <a:spcPts val="2799"/>
                </a:lnSpc>
                <a:buNone/>
              </a:pPr>
              <a:r>
                <a:rPr lang="en-US" sz="175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Measuring the accuracy of positive model predictions.</a:t>
              </a:r>
              <a:endParaRPr lang="en-US" sz="175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EF621BC-1797-A349-C166-9AC575F67654}"/>
              </a:ext>
            </a:extLst>
          </p:cNvPr>
          <p:cNvGrpSpPr/>
          <p:nvPr/>
        </p:nvGrpSpPr>
        <p:grpSpPr>
          <a:xfrm>
            <a:off x="7481766" y="4305385"/>
            <a:ext cx="5110640" cy="2128735"/>
            <a:chOff x="7481767" y="3323255"/>
            <a:chExt cx="5110640" cy="2128735"/>
          </a:xfrm>
        </p:grpSpPr>
        <p:sp>
          <p:nvSpPr>
            <p:cNvPr id="8" name="Text 5">
              <a:extLst>
                <a:ext uri="{FF2B5EF4-FFF2-40B4-BE49-F238E27FC236}">
                  <a16:creationId xmlns:a16="http://schemas.microsoft.com/office/drawing/2014/main" id="{B352F3C2-5FF7-9A3A-0274-D6EF5E89B214}"/>
                </a:ext>
              </a:extLst>
            </p:cNvPr>
            <p:cNvSpPr/>
            <p:nvPr/>
          </p:nvSpPr>
          <p:spPr>
            <a:xfrm>
              <a:off x="7481767" y="3323255"/>
              <a:ext cx="5110639" cy="666512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5249"/>
                </a:lnSpc>
                <a:buNone/>
              </a:pPr>
              <a:r>
                <a:rPr lang="en-US" sz="5249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Recall</a:t>
              </a:r>
              <a:endParaRPr lang="en-US" sz="5249" dirty="0"/>
            </a:p>
          </p:txBody>
        </p:sp>
        <p:sp>
          <p:nvSpPr>
            <p:cNvPr id="9" name="Text 6">
              <a:extLst>
                <a:ext uri="{FF2B5EF4-FFF2-40B4-BE49-F238E27FC236}">
                  <a16:creationId xmlns:a16="http://schemas.microsoft.com/office/drawing/2014/main" id="{D5D7D167-E522-4F07-012F-541F98A7E5D6}"/>
                </a:ext>
              </a:extLst>
            </p:cNvPr>
            <p:cNvSpPr/>
            <p:nvPr/>
          </p:nvSpPr>
          <p:spPr>
            <a:xfrm>
              <a:off x="8648465" y="4243640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2734"/>
                </a:lnSpc>
                <a:buNone/>
              </a:pPr>
              <a:r>
                <a:rPr lang="en-US" sz="2187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Recall</a:t>
              </a:r>
              <a:endParaRPr lang="en-US" sz="2187" dirty="0"/>
            </a:p>
          </p:txBody>
        </p:sp>
        <p:sp>
          <p:nvSpPr>
            <p:cNvPr id="10" name="Text 7">
              <a:extLst>
                <a:ext uri="{FF2B5EF4-FFF2-40B4-BE49-F238E27FC236}">
                  <a16:creationId xmlns:a16="http://schemas.microsoft.com/office/drawing/2014/main" id="{9FA917B6-E592-5893-CB9C-BBE77155571D}"/>
                </a:ext>
              </a:extLst>
            </p:cNvPr>
            <p:cNvSpPr/>
            <p:nvPr/>
          </p:nvSpPr>
          <p:spPr>
            <a:xfrm>
              <a:off x="7481768" y="4741187"/>
              <a:ext cx="5110639" cy="71080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ctr">
                <a:lnSpc>
                  <a:spcPts val="2799"/>
                </a:lnSpc>
                <a:buNone/>
              </a:pPr>
              <a:r>
                <a:rPr lang="en-US" sz="175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Quantifying the model's ability to detect all positive instances.</a:t>
              </a:r>
              <a:endParaRPr lang="en-US" sz="1750" dirty="0"/>
            </a:p>
          </p:txBody>
        </p:sp>
      </p:grpSp>
    </p:spTree>
    <p:extLst>
      <p:ext uri="{BB962C8B-B14F-4D97-AF65-F5344CB8AC3E}">
        <p14:creationId xmlns:p14="http://schemas.microsoft.com/office/powerpoint/2010/main" val="2556678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3F762-515D-F965-B605-C42B83E0B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BD32F236-C47B-CFF6-37B7-5DB263B55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D314CF42-57B8-CD5D-E117-C16EBD6DABCA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C0A96FA3-9927-7C41-3AF1-E33CAD5D6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0D7CFA03-D8D6-5724-FB1D-1BB58C18D714}"/>
              </a:ext>
            </a:extLst>
          </p:cNvPr>
          <p:cNvSpPr/>
          <p:nvPr/>
        </p:nvSpPr>
        <p:spPr>
          <a:xfrm>
            <a:off x="833199" y="2181939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b="0" i="0" dirty="0">
                <a:solidFill>
                  <a:srgbClr val="FFFFFF"/>
                </a:solidFill>
                <a:effectLst/>
                <a:latin typeface="Söhne Mono"/>
              </a:rPr>
              <a:t>Future Enhancements</a:t>
            </a:r>
            <a:endParaRPr lang="en-US" sz="4374" dirty="0"/>
          </a:p>
        </p:txBody>
      </p:sp>
      <p:sp>
        <p:nvSpPr>
          <p:cNvPr id="6" name="Shape 2">
            <a:extLst>
              <a:ext uri="{FF2B5EF4-FFF2-40B4-BE49-F238E27FC236}">
                <a16:creationId xmlns:a16="http://schemas.microsoft.com/office/drawing/2014/main" id="{755707EF-F4D7-CE94-081B-12B9645FF129}"/>
              </a:ext>
            </a:extLst>
          </p:cNvPr>
          <p:cNvSpPr/>
          <p:nvPr/>
        </p:nvSpPr>
        <p:spPr>
          <a:xfrm>
            <a:off x="833199" y="40775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01C93440-B37A-1539-C74F-E0C86377DA68}"/>
              </a:ext>
            </a:extLst>
          </p:cNvPr>
          <p:cNvSpPr/>
          <p:nvPr/>
        </p:nvSpPr>
        <p:spPr>
          <a:xfrm>
            <a:off x="1022985" y="4119205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7F51AFDA-152C-996F-CD2C-A10277A965FD}"/>
              </a:ext>
            </a:extLst>
          </p:cNvPr>
          <p:cNvSpPr/>
          <p:nvPr/>
        </p:nvSpPr>
        <p:spPr>
          <a:xfrm>
            <a:off x="1522928" y="404437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3600" b="0" i="0" dirty="0">
                <a:solidFill>
                  <a:srgbClr val="FFFFFF"/>
                </a:solidFill>
                <a:effectLst/>
                <a:latin typeface="Söhne Mono"/>
              </a:rPr>
              <a:t>Integration </a:t>
            </a:r>
            <a:r>
              <a:rPr lang="en-US" sz="3600" b="0" i="0" dirty="0">
                <a:solidFill>
                  <a:srgbClr val="2E95D3"/>
                </a:solidFill>
                <a:effectLst/>
                <a:latin typeface="Söhne Mono"/>
              </a:rPr>
              <a:t>with</a:t>
            </a:r>
            <a:r>
              <a:rPr lang="en-US" sz="3600" b="0" i="0" dirty="0">
                <a:solidFill>
                  <a:srgbClr val="FFFFFF"/>
                </a:solidFill>
                <a:effectLst/>
                <a:latin typeface="Söhne Mono"/>
              </a:rPr>
              <a:t> real-time systems </a:t>
            </a:r>
            <a:r>
              <a:rPr lang="en-US" sz="3600" b="0" i="0" dirty="0">
                <a:solidFill>
                  <a:srgbClr val="2E95D3"/>
                </a:solidFill>
                <a:effectLst/>
                <a:latin typeface="Söhne Mono"/>
              </a:rPr>
              <a:t>for</a:t>
            </a:r>
            <a:r>
              <a:rPr lang="en-US" sz="3600" b="0" i="0" dirty="0">
                <a:solidFill>
                  <a:srgbClr val="FFFFFF"/>
                </a:solidFill>
                <a:effectLst/>
                <a:latin typeface="Söhne Mono"/>
              </a:rPr>
              <a:t> automated helmet detection </a:t>
            </a:r>
            <a:r>
              <a:rPr lang="en-US" sz="3600" b="0" i="0" dirty="0">
                <a:solidFill>
                  <a:srgbClr val="2E95D3"/>
                </a:solidFill>
                <a:effectLst/>
                <a:latin typeface="Söhne Mono"/>
              </a:rPr>
              <a:t>on</a:t>
            </a:r>
            <a:r>
              <a:rPr lang="en-US" sz="3600" b="0" i="0" dirty="0">
                <a:solidFill>
                  <a:srgbClr val="FFFFFF"/>
                </a:solidFill>
                <a:effectLst/>
                <a:latin typeface="Söhne Mono"/>
              </a:rPr>
              <a:t> roads.</a:t>
            </a:r>
            <a:endParaRPr lang="en-US" sz="3600" dirty="0"/>
          </a:p>
        </p:txBody>
      </p:sp>
      <p:sp>
        <p:nvSpPr>
          <p:cNvPr id="10" name="Shape 6">
            <a:extLst>
              <a:ext uri="{FF2B5EF4-FFF2-40B4-BE49-F238E27FC236}">
                <a16:creationId xmlns:a16="http://schemas.microsoft.com/office/drawing/2014/main" id="{2713E1E8-5AEF-32CE-D259-E471041373BD}"/>
              </a:ext>
            </a:extLst>
          </p:cNvPr>
          <p:cNvSpPr/>
          <p:nvPr/>
        </p:nvSpPr>
        <p:spPr>
          <a:xfrm>
            <a:off x="5597485" y="40775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CA0BE726-DF7B-E78F-E097-720DAE0B288D}"/>
              </a:ext>
            </a:extLst>
          </p:cNvPr>
          <p:cNvSpPr/>
          <p:nvPr/>
        </p:nvSpPr>
        <p:spPr>
          <a:xfrm>
            <a:off x="5752743" y="4119205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C18C8679-96F3-93CF-0407-0BED29420B4B}"/>
              </a:ext>
            </a:extLst>
          </p:cNvPr>
          <p:cNvSpPr/>
          <p:nvPr/>
        </p:nvSpPr>
        <p:spPr>
          <a:xfrm>
            <a:off x="6351984" y="404437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3600" b="0" i="0" dirty="0">
                <a:solidFill>
                  <a:srgbClr val="FFFFFF"/>
                </a:solidFill>
                <a:effectLst/>
                <a:latin typeface="Söhne Mono"/>
              </a:rPr>
              <a:t>Exploration </a:t>
            </a:r>
            <a:r>
              <a:rPr lang="en-US" sz="3600" b="0" i="0" dirty="0">
                <a:solidFill>
                  <a:srgbClr val="2E95D3"/>
                </a:solidFill>
                <a:effectLst/>
                <a:latin typeface="Söhne Mono"/>
              </a:rPr>
              <a:t>of</a:t>
            </a:r>
            <a:r>
              <a:rPr lang="en-US" sz="3600" b="0" i="0" dirty="0">
                <a:solidFill>
                  <a:srgbClr val="FFFFFF"/>
                </a:solidFill>
                <a:effectLst/>
                <a:latin typeface="Söhne Mono"/>
              </a:rPr>
              <a:t> advanced computer vision techniques </a:t>
            </a:r>
            <a:r>
              <a:rPr lang="en-US" sz="3600" b="0" i="0" dirty="0">
                <a:solidFill>
                  <a:srgbClr val="2E95D3"/>
                </a:solidFill>
                <a:effectLst/>
                <a:latin typeface="Söhne Mono"/>
              </a:rPr>
              <a:t>to</a:t>
            </a:r>
            <a:r>
              <a:rPr lang="en-US" sz="3600" b="0" i="0" dirty="0">
                <a:solidFill>
                  <a:srgbClr val="FFFFFF"/>
                </a:solidFill>
                <a:effectLst/>
                <a:latin typeface="Söhne Mono"/>
              </a:rPr>
              <a:t> improve detection accuracy.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353003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037993" y="105763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40458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2227778" y="2446258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2446258"/>
            <a:ext cx="4444008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spc="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Accurate Helmet Detection</a:t>
            </a:r>
            <a:endParaRPr lang="en-US" sz="2624" spc="300" dirty="0"/>
          </a:p>
        </p:txBody>
      </p:sp>
      <p:sp>
        <p:nvSpPr>
          <p:cNvPr id="8" name="Text 5"/>
          <p:cNvSpPr/>
          <p:nvPr/>
        </p:nvSpPr>
        <p:spPr>
          <a:xfrm>
            <a:off x="2760107" y="3412450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Highlighted the significance of precise helmet detection for ensuring rider safety on roads.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40458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581543" y="2446258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446258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spc="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YOLO &amp; </a:t>
            </a:r>
            <a:r>
              <a:rPr lang="en-US" sz="2624" b="1" spc="300" dirty="0" err="1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LableImg</a:t>
            </a:r>
            <a:endParaRPr lang="en-US" sz="2624" spc="300" dirty="0"/>
          </a:p>
        </p:txBody>
      </p:sp>
      <p:sp>
        <p:nvSpPr>
          <p:cNvPr id="12" name="Text 9"/>
          <p:cNvSpPr/>
          <p:nvPr/>
        </p:nvSpPr>
        <p:spPr>
          <a:xfrm>
            <a:off x="8148399" y="2995970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effectiveness of YOLO architecture and the critical role of  annotation using LabelImg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037993" y="490906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2193965" y="4950738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760107" y="4950738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spc="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Goal</a:t>
            </a:r>
            <a:endParaRPr lang="en-US" sz="2624" spc="300" dirty="0"/>
          </a:p>
        </p:txBody>
      </p:sp>
      <p:sp>
        <p:nvSpPr>
          <p:cNvPr id="16" name="Text 13"/>
          <p:cNvSpPr/>
          <p:nvPr/>
        </p:nvSpPr>
        <p:spPr>
          <a:xfrm>
            <a:off x="2760107" y="5500449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safe and better world with motorcycle safety.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90906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566065" y="4950738"/>
            <a:ext cx="2203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4950738"/>
            <a:ext cx="341923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spc="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Implications</a:t>
            </a:r>
            <a:endParaRPr lang="en-US" sz="2624" spc="300" dirty="0"/>
          </a:p>
        </p:txBody>
      </p:sp>
      <p:sp>
        <p:nvSpPr>
          <p:cNvPr id="20" name="Text 17"/>
          <p:cNvSpPr/>
          <p:nvPr/>
        </p:nvSpPr>
        <p:spPr>
          <a:xfrm>
            <a:off x="8148399" y="5500449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potential impact of the project on enhancing road safety standards and reducing accidents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2037993" y="681656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495B9F-C226-736D-9CEE-BBA6BA164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4FBC432-C037-3647-4B26-4D891CF71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07662D80-060C-AA71-6BFF-D89421CB283E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EE7B07B-4B4D-CC0F-0784-971E9EC2D178}"/>
              </a:ext>
            </a:extLst>
          </p:cNvPr>
          <p:cNvSpPr/>
          <p:nvPr/>
        </p:nvSpPr>
        <p:spPr>
          <a:xfrm>
            <a:off x="4537710" y="141388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 &amp; A</a:t>
            </a:r>
            <a:endParaRPr lang="en-US" sz="4374" dirty="0"/>
          </a:p>
        </p:txBody>
      </p:sp>
      <p:pic>
        <p:nvPicPr>
          <p:cNvPr id="6" name="Picture 5" descr="Miss You Broccoli">
            <a:extLst>
              <a:ext uri="{FF2B5EF4-FFF2-40B4-BE49-F238E27FC236}">
                <a16:creationId xmlns:a16="http://schemas.microsoft.com/office/drawing/2014/main" id="{207763CF-948B-351E-E3C3-5DA09B2E45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9586" y="3522133"/>
            <a:ext cx="4360281" cy="43602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4B8134-D262-1205-09F7-5C0EE381726E}"/>
              </a:ext>
            </a:extLst>
          </p:cNvPr>
          <p:cNvSpPr txBox="1"/>
          <p:nvPr/>
        </p:nvSpPr>
        <p:spPr>
          <a:xfrm>
            <a:off x="3657600" y="2553583"/>
            <a:ext cx="7315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spc="300" dirty="0">
                <a:solidFill>
                  <a:srgbClr val="FFFFFF"/>
                </a:solidFill>
                <a:effectLst/>
                <a:latin typeface="Söhne Mono"/>
              </a:rPr>
              <a:t>Any Questions ?</a:t>
            </a:r>
            <a:endParaRPr lang="en-US" sz="2800" spc="300" dirty="0"/>
          </a:p>
        </p:txBody>
      </p:sp>
    </p:spTree>
    <p:extLst>
      <p:ext uri="{BB962C8B-B14F-4D97-AF65-F5344CB8AC3E}">
        <p14:creationId xmlns:p14="http://schemas.microsoft.com/office/powerpoint/2010/main" val="22872252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4537710" y="37676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</a:t>
            </a:r>
            <a:endParaRPr lang="en-US" sz="4374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6E3AB-95E1-44E9-023C-9747D4923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92D9C26-6438-EF03-834D-BB11F7B87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038449F2-3948-0654-3B1A-04FB0ACC2B75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4FE75F01-7495-BE08-132E-1B821756651B}"/>
              </a:ext>
            </a:extLst>
          </p:cNvPr>
          <p:cNvSpPr/>
          <p:nvPr/>
        </p:nvSpPr>
        <p:spPr>
          <a:xfrm>
            <a:off x="2037993" y="161912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TEAM</a:t>
            </a:r>
            <a:endParaRPr lang="en-US" sz="4374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3D3D7A0B-699B-86A6-68AC-01169F236470}"/>
              </a:ext>
            </a:extLst>
          </p:cNvPr>
          <p:cNvSpPr/>
          <p:nvPr/>
        </p:nvSpPr>
        <p:spPr>
          <a:xfrm>
            <a:off x="2379133" y="3007873"/>
            <a:ext cx="9872134" cy="43906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187" spc="300" dirty="0">
                <a:solidFill>
                  <a:srgbClr val="F2F0F4"/>
                </a:solidFill>
                <a:latin typeface="Montserrat" pitchFamily="34" charset="0"/>
              </a:rPr>
              <a:t>Madubashini Gamage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187" spc="300" dirty="0">
                <a:solidFill>
                  <a:srgbClr val="F2F0F4"/>
                </a:solidFill>
                <a:latin typeface="Montserrat" pitchFamily="34" charset="0"/>
              </a:rPr>
              <a:t>Savindu Supun Sathsara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187" spc="300" dirty="0" err="1">
                <a:solidFill>
                  <a:srgbClr val="F2F0F4"/>
                </a:solidFill>
                <a:latin typeface="Montserrat" pitchFamily="34" charset="0"/>
              </a:rPr>
              <a:t>Mumthaz</a:t>
            </a:r>
            <a:r>
              <a:rPr lang="en-US" sz="2187" spc="300" dirty="0">
                <a:solidFill>
                  <a:srgbClr val="F2F0F4"/>
                </a:solidFill>
                <a:latin typeface="Montserrat" pitchFamily="34" charset="0"/>
              </a:rPr>
              <a:t> </a:t>
            </a:r>
            <a:r>
              <a:rPr lang="en-US" sz="2187" spc="300" dirty="0" err="1">
                <a:solidFill>
                  <a:srgbClr val="F2F0F4"/>
                </a:solidFill>
                <a:latin typeface="Montserrat" pitchFamily="34" charset="0"/>
              </a:rPr>
              <a:t>Mohideen</a:t>
            </a:r>
            <a:endParaRPr lang="en-US" sz="2187" spc="300" dirty="0">
              <a:solidFill>
                <a:srgbClr val="F2F0F4"/>
              </a:solidFill>
              <a:latin typeface="Montserrat" pitchFamily="34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187" spc="300" dirty="0">
                <a:solidFill>
                  <a:srgbClr val="F2F0F4"/>
                </a:solidFill>
                <a:latin typeface="Montserrat" pitchFamily="34" charset="0"/>
              </a:rPr>
              <a:t>Yuwani </a:t>
            </a:r>
            <a:r>
              <a:rPr lang="en-US" sz="2187" spc="300" dirty="0" err="1">
                <a:solidFill>
                  <a:srgbClr val="F2F0F4"/>
                </a:solidFill>
                <a:latin typeface="Montserrat" pitchFamily="34" charset="0"/>
              </a:rPr>
              <a:t>Karunarathna</a:t>
            </a:r>
            <a:endParaRPr lang="en-US" sz="2187" spc="300" dirty="0">
              <a:solidFill>
                <a:srgbClr val="F2F0F4"/>
              </a:solidFill>
              <a:latin typeface="Montserrat" pitchFamily="34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187" spc="300" dirty="0">
                <a:solidFill>
                  <a:srgbClr val="F2F0F4"/>
                </a:solidFill>
                <a:latin typeface="Montserrat" pitchFamily="34" charset="0"/>
              </a:rPr>
              <a:t>Sasini </a:t>
            </a:r>
            <a:r>
              <a:rPr lang="en-US" sz="2187" spc="300" dirty="0" err="1">
                <a:solidFill>
                  <a:srgbClr val="F2F0F4"/>
                </a:solidFill>
                <a:latin typeface="Montserrat" pitchFamily="34" charset="0"/>
              </a:rPr>
              <a:t>Namodya</a:t>
            </a:r>
            <a:endParaRPr lang="en-US" sz="2187" spc="300" dirty="0">
              <a:solidFill>
                <a:srgbClr val="F2F0F4"/>
              </a:solidFill>
              <a:latin typeface="Montserra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2728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70271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9039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1022985" y="3945612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980259"/>
            <a:ext cx="321385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Life-Saving Technology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4460677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Helmet detection is a critical tool in reducing road fatalities and head injuries.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9039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5752743" y="3945612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980259"/>
            <a:ext cx="32766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Regulatory Compliance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4460677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Enforcement of helmet laws can be greatly enhanced through automated detection systems.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6933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037993" y="161912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Spot the Helmet, Save a Life: Tackling the Challenge of Helmet Detection.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414636"/>
            <a:ext cx="401407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Complex Contextual Analysis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916149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Detecting helmets amidst varied backgrounds and lighting conditions presents a technical challenge.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7661" y="4414636"/>
            <a:ext cx="29726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Safety Consequences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597661" y="4916149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Missed detections can have significant implications for the safety of motorcyclists and other road users.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181939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Collecting and Prepping Image Datasets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40775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1022985" y="4119205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4153853"/>
            <a:ext cx="317396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Diverse Image Sources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4634270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Curation of images from urban, rural, and highway environments to ensure dataset representativeness.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40775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5752743" y="4119205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4153853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Annotation Standardization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4981456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normalization of image annotations for comprehensive model training and validation.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3894" y="607576"/>
            <a:ext cx="9320213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Mastering Annotation with LabelImg.</a:t>
            </a:r>
            <a:endParaRPr lang="en-US" sz="4338" dirty="0"/>
          </a:p>
        </p:txBody>
      </p:sp>
      <p:sp>
        <p:nvSpPr>
          <p:cNvPr id="6" name="Shape 2"/>
          <p:cNvSpPr/>
          <p:nvPr/>
        </p:nvSpPr>
        <p:spPr>
          <a:xfrm>
            <a:off x="4792385" y="2315170"/>
            <a:ext cx="44053" cy="5306854"/>
          </a:xfrm>
          <a:prstGeom prst="roundRect">
            <a:avLst>
              <a:gd name="adj" fmla="val 225099"/>
            </a:avLst>
          </a:prstGeom>
          <a:solidFill>
            <a:srgbClr val="552C8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5062299" y="2713077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552C8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4"/>
          <p:cNvSpPr/>
          <p:nvPr/>
        </p:nvSpPr>
        <p:spPr>
          <a:xfrm>
            <a:off x="4566523" y="2487335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4754761" y="2528649"/>
            <a:ext cx="119301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6"/>
          <p:cNvSpPr/>
          <p:nvPr/>
        </p:nvSpPr>
        <p:spPr>
          <a:xfrm>
            <a:off x="6026348" y="2535436"/>
            <a:ext cx="3688675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Manual Boundary Marking</a:t>
            </a:r>
            <a:endParaRPr lang="en-US" sz="2169" dirty="0"/>
          </a:p>
        </p:txBody>
      </p:sp>
      <p:sp>
        <p:nvSpPr>
          <p:cNvPr id="11" name="Text 7"/>
          <p:cNvSpPr/>
          <p:nvPr/>
        </p:nvSpPr>
        <p:spPr>
          <a:xfrm>
            <a:off x="6026348" y="3011924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Each helmet is meticulously outlined in images to create precise object boundaries.</a:t>
            </a:r>
            <a:endParaRPr lang="en-US" sz="1735" dirty="0"/>
          </a:p>
        </p:txBody>
      </p:sp>
      <p:sp>
        <p:nvSpPr>
          <p:cNvPr id="12" name="Shape 8"/>
          <p:cNvSpPr/>
          <p:nvPr/>
        </p:nvSpPr>
        <p:spPr>
          <a:xfrm>
            <a:off x="5062299" y="4555450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552C8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9"/>
          <p:cNvSpPr/>
          <p:nvPr/>
        </p:nvSpPr>
        <p:spPr>
          <a:xfrm>
            <a:off x="4566523" y="4329708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4720471" y="4371023"/>
            <a:ext cx="187762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1"/>
          <p:cNvSpPr/>
          <p:nvPr/>
        </p:nvSpPr>
        <p:spPr>
          <a:xfrm>
            <a:off x="6026348" y="4377809"/>
            <a:ext cx="2875240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Attribute Annotation</a:t>
            </a:r>
            <a:endParaRPr lang="en-US" sz="2169" dirty="0"/>
          </a:p>
        </p:txBody>
      </p:sp>
      <p:sp>
        <p:nvSpPr>
          <p:cNvPr id="16" name="Text 12"/>
          <p:cNvSpPr/>
          <p:nvPr/>
        </p:nvSpPr>
        <p:spPr>
          <a:xfrm>
            <a:off x="6026348" y="4854297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Additional data points such as helmet color and design style are annotated to enrich the dataset.</a:t>
            </a:r>
            <a:endParaRPr lang="en-US" sz="1735" dirty="0"/>
          </a:p>
        </p:txBody>
      </p:sp>
      <p:sp>
        <p:nvSpPr>
          <p:cNvPr id="17" name="Shape 13"/>
          <p:cNvSpPr/>
          <p:nvPr/>
        </p:nvSpPr>
        <p:spPr>
          <a:xfrm>
            <a:off x="5062299" y="6397823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552C8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4"/>
          <p:cNvSpPr/>
          <p:nvPr/>
        </p:nvSpPr>
        <p:spPr>
          <a:xfrm>
            <a:off x="4566523" y="6172081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5"/>
          <p:cNvSpPr/>
          <p:nvPr/>
        </p:nvSpPr>
        <p:spPr>
          <a:xfrm>
            <a:off x="4721185" y="6213396"/>
            <a:ext cx="186452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6"/>
          <p:cNvSpPr/>
          <p:nvPr/>
        </p:nvSpPr>
        <p:spPr>
          <a:xfrm>
            <a:off x="6026348" y="6220182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Quality Assurance</a:t>
            </a:r>
            <a:endParaRPr lang="en-US" sz="2169" dirty="0"/>
          </a:p>
        </p:txBody>
      </p:sp>
      <p:sp>
        <p:nvSpPr>
          <p:cNvPr id="21" name="Text 17"/>
          <p:cNvSpPr/>
          <p:nvPr/>
        </p:nvSpPr>
        <p:spPr>
          <a:xfrm>
            <a:off x="6026348" y="6696670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Validation of annotations to maintain high accuracy and consistency across the dataset.</a:t>
            </a:r>
            <a:endParaRPr lang="en-US" sz="1735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144667"/>
            <a:ext cx="93064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Advantages of YOLO Architecture for Object Detection Tasks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561040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4720590" y="3790831"/>
            <a:ext cx="278463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Inference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4271248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YOLO's architecture enables fast and accurate detection in real-world scenarios.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3561040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9484876" y="3790831"/>
            <a:ext cx="319587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Single Stage Detection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4271248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YOLO's single-stage design provides strong performance with efficient hardware utilization.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789414"/>
            <a:ext cx="9306401" cy="1295400"/>
          </a:xfrm>
          <a:prstGeom prst="roundRect">
            <a:avLst>
              <a:gd name="adj" fmla="val 7719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9"/>
          <p:cNvSpPr/>
          <p:nvPr/>
        </p:nvSpPr>
        <p:spPr>
          <a:xfrm>
            <a:off x="4720590" y="6019205"/>
            <a:ext cx="40102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Object Localization Precision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20590" y="6499622"/>
            <a:ext cx="88468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YOLO model excels in precise localization of objects within images.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30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Training the YOLO Model with Annotated Data</a:t>
            </a:r>
            <a:endParaRPr lang="en-US" sz="435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C6D97B-0FAC-4579-68ED-738142B44DB4}"/>
              </a:ext>
            </a:extLst>
          </p:cNvPr>
          <p:cNvGrpSpPr/>
          <p:nvPr/>
        </p:nvGrpSpPr>
        <p:grpSpPr>
          <a:xfrm>
            <a:off x="14632482" y="2320052"/>
            <a:ext cx="9315688" cy="1767721"/>
            <a:chOff x="4486156" y="2320052"/>
            <a:chExt cx="9315688" cy="1767721"/>
          </a:xfrm>
        </p:grpSpPr>
        <p:pic>
          <p:nvPicPr>
            <p:cNvPr id="6" name="Image 2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86156" y="2320052"/>
              <a:ext cx="1104781" cy="1767721"/>
            </a:xfrm>
            <a:prstGeom prst="rect">
              <a:avLst/>
            </a:prstGeom>
          </p:spPr>
        </p:pic>
        <p:sp>
          <p:nvSpPr>
            <p:cNvPr id="7" name="Text 2"/>
            <p:cNvSpPr/>
            <p:nvPr/>
          </p:nvSpPr>
          <p:spPr>
            <a:xfrm>
              <a:off x="5922288" y="2540913"/>
              <a:ext cx="2762131" cy="3452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19"/>
                </a:lnSpc>
                <a:buNone/>
              </a:pPr>
              <a:r>
                <a:rPr lang="en-US" sz="2175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Data Preprocessing</a:t>
              </a:r>
              <a:endParaRPr lang="en-US" sz="2175" dirty="0"/>
            </a:p>
          </p:txBody>
        </p:sp>
        <p:sp>
          <p:nvSpPr>
            <p:cNvPr id="8" name="Text 3"/>
            <p:cNvSpPr/>
            <p:nvPr/>
          </p:nvSpPr>
          <p:spPr>
            <a:xfrm>
              <a:off x="5922288" y="3018711"/>
              <a:ext cx="7879556" cy="353497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84"/>
                </a:lnSpc>
                <a:buNone/>
              </a:pPr>
              <a:r>
                <a:rPr lang="en-US" sz="174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Analyze and preprocess the annotated dataset to ensure optimal model input.</a:t>
              </a:r>
              <a:endParaRPr lang="en-US" sz="174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904C906-8E47-A9F7-773C-268EE69CE0DF}"/>
              </a:ext>
            </a:extLst>
          </p:cNvPr>
          <p:cNvGrpSpPr/>
          <p:nvPr/>
        </p:nvGrpSpPr>
        <p:grpSpPr>
          <a:xfrm>
            <a:off x="14637693" y="4087773"/>
            <a:ext cx="9315688" cy="1767721"/>
            <a:chOff x="4486156" y="4087773"/>
            <a:chExt cx="9315688" cy="1767721"/>
          </a:xfrm>
        </p:grpSpPr>
        <p:pic>
          <p:nvPicPr>
            <p:cNvPr id="9" name="Image 3" descr="preencoded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6156" y="4087773"/>
              <a:ext cx="1104781" cy="1767721"/>
            </a:xfrm>
            <a:prstGeom prst="rect">
              <a:avLst/>
            </a:prstGeom>
          </p:spPr>
        </p:pic>
        <p:sp>
          <p:nvSpPr>
            <p:cNvPr id="10" name="Text 4"/>
            <p:cNvSpPr/>
            <p:nvPr/>
          </p:nvSpPr>
          <p:spPr>
            <a:xfrm>
              <a:off x="5922288" y="4308634"/>
              <a:ext cx="2762131" cy="3452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19"/>
                </a:lnSpc>
                <a:buNone/>
              </a:pPr>
              <a:r>
                <a:rPr lang="en-US" sz="2175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Training Iterations</a:t>
              </a:r>
              <a:endParaRPr lang="en-US" sz="2175" dirty="0"/>
            </a:p>
          </p:txBody>
        </p:sp>
        <p:sp>
          <p:nvSpPr>
            <p:cNvPr id="11" name="Text 5"/>
            <p:cNvSpPr/>
            <p:nvPr/>
          </p:nvSpPr>
          <p:spPr>
            <a:xfrm>
              <a:off x="5922288" y="4786432"/>
              <a:ext cx="7879556" cy="70699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l">
                <a:lnSpc>
                  <a:spcPts val="2784"/>
                </a:lnSpc>
                <a:buNone/>
              </a:pPr>
              <a:r>
                <a:rPr lang="en-US" sz="174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Multiple iterations to refine model parameters and optimize performance metrics.</a:t>
              </a:r>
              <a:endParaRPr lang="en-US" sz="174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33D339B-622B-21A7-0AD6-2EF95F07EEFD}"/>
              </a:ext>
            </a:extLst>
          </p:cNvPr>
          <p:cNvGrpSpPr/>
          <p:nvPr/>
        </p:nvGrpSpPr>
        <p:grpSpPr>
          <a:xfrm>
            <a:off x="14632485" y="5855494"/>
            <a:ext cx="9315688" cy="1767721"/>
            <a:chOff x="4486156" y="5855494"/>
            <a:chExt cx="9315688" cy="1767721"/>
          </a:xfrm>
        </p:grpSpPr>
        <p:pic>
          <p:nvPicPr>
            <p:cNvPr id="12" name="Image 4" descr="preencoded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6156" y="5855494"/>
              <a:ext cx="1104781" cy="1767721"/>
            </a:xfrm>
            <a:prstGeom prst="rect">
              <a:avLst/>
            </a:prstGeom>
          </p:spPr>
        </p:pic>
        <p:sp>
          <p:nvSpPr>
            <p:cNvPr id="13" name="Text 6"/>
            <p:cNvSpPr/>
            <p:nvPr/>
          </p:nvSpPr>
          <p:spPr>
            <a:xfrm>
              <a:off x="5922288" y="6076355"/>
              <a:ext cx="3279338" cy="3452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19"/>
                </a:lnSpc>
                <a:buNone/>
              </a:pPr>
              <a:r>
                <a:rPr lang="en-US" sz="2175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Validation and Test Sets</a:t>
              </a:r>
              <a:endParaRPr lang="en-US" sz="2175" dirty="0"/>
            </a:p>
          </p:txBody>
        </p:sp>
        <p:sp>
          <p:nvSpPr>
            <p:cNvPr id="14" name="Text 7"/>
            <p:cNvSpPr/>
            <p:nvPr/>
          </p:nvSpPr>
          <p:spPr>
            <a:xfrm>
              <a:off x="5922288" y="6554153"/>
              <a:ext cx="7879556" cy="353497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84"/>
                </a:lnSpc>
                <a:buNone/>
              </a:pPr>
              <a:r>
                <a:rPr lang="en-US" sz="174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Splitting the dataset for rigorous model validation and performance evaluation.</a:t>
              </a:r>
              <a:endParaRPr lang="en-US" sz="174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589A0-27CA-3A8D-E761-D34B978C6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E7FE24A-E9E8-7225-C92D-AEF949D98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DF31FC1D-70BF-6E0B-22A1-C4BC2F4454E1}"/>
              </a:ext>
            </a:extLst>
          </p:cNvPr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DBCFB48C-A89E-5FE1-9454-333EBF1AE7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30791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A561C9AF-3D73-1160-2218-024A4E99BE49}"/>
              </a:ext>
            </a:extLst>
          </p:cNvPr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Training the YOLO Model with Annotated Data</a:t>
            </a:r>
            <a:endParaRPr lang="en-US" sz="4350" dirty="0"/>
          </a:p>
        </p:txBody>
      </p:sp>
      <p:pic>
        <p:nvPicPr>
          <p:cNvPr id="6" name="Image 2" descr="preencoded.png">
            <a:extLst>
              <a:ext uri="{FF2B5EF4-FFF2-40B4-BE49-F238E27FC236}">
                <a16:creationId xmlns:a16="http://schemas.microsoft.com/office/drawing/2014/main" id="{45A394E3-AE86-2A74-05C8-628769A3AF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6156" y="2320052"/>
            <a:ext cx="1104781" cy="1767721"/>
          </a:xfrm>
          <a:prstGeom prst="rect">
            <a:avLst/>
          </a:prstGeom>
        </p:spPr>
      </p:pic>
      <p:sp>
        <p:nvSpPr>
          <p:cNvPr id="7" name="Text 2">
            <a:extLst>
              <a:ext uri="{FF2B5EF4-FFF2-40B4-BE49-F238E27FC236}">
                <a16:creationId xmlns:a16="http://schemas.microsoft.com/office/drawing/2014/main" id="{389B0791-2BC9-FB22-0B78-A02FE167F9E0}"/>
              </a:ext>
            </a:extLst>
          </p:cNvPr>
          <p:cNvSpPr/>
          <p:nvPr/>
        </p:nvSpPr>
        <p:spPr>
          <a:xfrm>
            <a:off x="5922288" y="2540913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Preprocessing</a:t>
            </a:r>
            <a:endParaRPr lang="en-US" sz="2175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EAA7AB0A-469E-ACB0-ACBE-FC0C913A1263}"/>
              </a:ext>
            </a:extLst>
          </p:cNvPr>
          <p:cNvSpPr/>
          <p:nvPr/>
        </p:nvSpPr>
        <p:spPr>
          <a:xfrm>
            <a:off x="5922288" y="3018711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and preprocess the annotated dataset to ensure optimal model input.</a:t>
            </a:r>
            <a:endParaRPr lang="en-US" sz="174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AF9C8EA-B8B0-2385-8C71-BC487FC67700}"/>
              </a:ext>
            </a:extLst>
          </p:cNvPr>
          <p:cNvGrpSpPr/>
          <p:nvPr/>
        </p:nvGrpSpPr>
        <p:grpSpPr>
          <a:xfrm>
            <a:off x="14637693" y="4087773"/>
            <a:ext cx="9315688" cy="1767721"/>
            <a:chOff x="4486156" y="4087773"/>
            <a:chExt cx="9315688" cy="1767721"/>
          </a:xfrm>
        </p:grpSpPr>
        <p:pic>
          <p:nvPicPr>
            <p:cNvPr id="9" name="Image 3" descr="preencoded.png">
              <a:extLst>
                <a:ext uri="{FF2B5EF4-FFF2-40B4-BE49-F238E27FC236}">
                  <a16:creationId xmlns:a16="http://schemas.microsoft.com/office/drawing/2014/main" id="{9D930EA8-05A9-A056-88AB-E8CF21031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6156" y="4087773"/>
              <a:ext cx="1104781" cy="1767721"/>
            </a:xfrm>
            <a:prstGeom prst="rect">
              <a:avLst/>
            </a:prstGeom>
          </p:spPr>
        </p:pic>
        <p:sp>
          <p:nvSpPr>
            <p:cNvPr id="10" name="Text 4">
              <a:extLst>
                <a:ext uri="{FF2B5EF4-FFF2-40B4-BE49-F238E27FC236}">
                  <a16:creationId xmlns:a16="http://schemas.microsoft.com/office/drawing/2014/main" id="{3B1E4DDB-8FAA-B303-0CC4-BE8ABBEFC67D}"/>
                </a:ext>
              </a:extLst>
            </p:cNvPr>
            <p:cNvSpPr/>
            <p:nvPr/>
          </p:nvSpPr>
          <p:spPr>
            <a:xfrm>
              <a:off x="5922288" y="4308634"/>
              <a:ext cx="2762131" cy="3452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19"/>
                </a:lnSpc>
                <a:buNone/>
              </a:pPr>
              <a:r>
                <a:rPr lang="en-US" sz="2175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Training Iterations</a:t>
              </a:r>
              <a:endParaRPr lang="en-US" sz="2175" dirty="0"/>
            </a:p>
          </p:txBody>
        </p:sp>
        <p:sp>
          <p:nvSpPr>
            <p:cNvPr id="11" name="Text 5">
              <a:extLst>
                <a:ext uri="{FF2B5EF4-FFF2-40B4-BE49-F238E27FC236}">
                  <a16:creationId xmlns:a16="http://schemas.microsoft.com/office/drawing/2014/main" id="{E63003ED-B775-4F58-838C-1D0A9BF9FEAF}"/>
                </a:ext>
              </a:extLst>
            </p:cNvPr>
            <p:cNvSpPr/>
            <p:nvPr/>
          </p:nvSpPr>
          <p:spPr>
            <a:xfrm>
              <a:off x="5922288" y="4786432"/>
              <a:ext cx="7879556" cy="70699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l">
                <a:lnSpc>
                  <a:spcPts val="2784"/>
                </a:lnSpc>
                <a:buNone/>
              </a:pPr>
              <a:r>
                <a:rPr lang="en-US" sz="174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Multiple iterations to refine model parameters and optimize performance metrics.</a:t>
              </a:r>
              <a:endParaRPr lang="en-US" sz="174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32DDE95-A1F9-D322-EC95-B486BD5A384F}"/>
              </a:ext>
            </a:extLst>
          </p:cNvPr>
          <p:cNvGrpSpPr/>
          <p:nvPr/>
        </p:nvGrpSpPr>
        <p:grpSpPr>
          <a:xfrm>
            <a:off x="14632485" y="5855494"/>
            <a:ext cx="9315688" cy="1767721"/>
            <a:chOff x="4486156" y="5855494"/>
            <a:chExt cx="9315688" cy="1767721"/>
          </a:xfrm>
        </p:grpSpPr>
        <p:pic>
          <p:nvPicPr>
            <p:cNvPr id="12" name="Image 4" descr="preencoded.png">
              <a:extLst>
                <a:ext uri="{FF2B5EF4-FFF2-40B4-BE49-F238E27FC236}">
                  <a16:creationId xmlns:a16="http://schemas.microsoft.com/office/drawing/2014/main" id="{2DD3B38A-60C4-7510-B531-1ADA2C0E7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6156" y="5855494"/>
              <a:ext cx="1104781" cy="1767721"/>
            </a:xfrm>
            <a:prstGeom prst="rect">
              <a:avLst/>
            </a:prstGeom>
          </p:spPr>
        </p:pic>
        <p:sp>
          <p:nvSpPr>
            <p:cNvPr id="13" name="Text 6">
              <a:extLst>
                <a:ext uri="{FF2B5EF4-FFF2-40B4-BE49-F238E27FC236}">
                  <a16:creationId xmlns:a16="http://schemas.microsoft.com/office/drawing/2014/main" id="{C77586A4-65AD-31A3-2A24-80F964162BB0}"/>
                </a:ext>
              </a:extLst>
            </p:cNvPr>
            <p:cNvSpPr/>
            <p:nvPr/>
          </p:nvSpPr>
          <p:spPr>
            <a:xfrm>
              <a:off x="5922288" y="6076355"/>
              <a:ext cx="3279338" cy="3452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19"/>
                </a:lnSpc>
                <a:buNone/>
              </a:pPr>
              <a:r>
                <a:rPr lang="en-US" sz="2175" dirty="0">
                  <a:solidFill>
                    <a:srgbClr val="DCD7E5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Validation and Test Sets</a:t>
              </a:r>
              <a:endParaRPr lang="en-US" sz="2175" dirty="0"/>
            </a:p>
          </p:txBody>
        </p:sp>
        <p:sp>
          <p:nvSpPr>
            <p:cNvPr id="14" name="Text 7">
              <a:extLst>
                <a:ext uri="{FF2B5EF4-FFF2-40B4-BE49-F238E27FC236}">
                  <a16:creationId xmlns:a16="http://schemas.microsoft.com/office/drawing/2014/main" id="{E9B40C4D-7869-B53F-1207-EB98B77D159F}"/>
                </a:ext>
              </a:extLst>
            </p:cNvPr>
            <p:cNvSpPr/>
            <p:nvPr/>
          </p:nvSpPr>
          <p:spPr>
            <a:xfrm>
              <a:off x="5922288" y="6554153"/>
              <a:ext cx="7879556" cy="353497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l">
                <a:lnSpc>
                  <a:spcPts val="2784"/>
                </a:lnSpc>
                <a:buNone/>
              </a:pPr>
              <a:r>
                <a:rPr lang="en-US" sz="1740" dirty="0">
                  <a:solidFill>
                    <a:srgbClr val="DCD7E5"/>
                  </a:solidFill>
                  <a:latin typeface="Heebo" pitchFamily="34" charset="0"/>
                  <a:ea typeface="Heebo" pitchFamily="34" charset="-122"/>
                  <a:cs typeface="Heebo" pitchFamily="34" charset="-120"/>
                </a:rPr>
                <a:t>Splitting the dataset for rigorous model validation and performance evaluation.</a:t>
              </a:r>
              <a:endParaRPr lang="en-US" sz="1740" dirty="0"/>
            </a:p>
          </p:txBody>
        </p:sp>
      </p:grpSp>
    </p:spTree>
    <p:extLst>
      <p:ext uri="{BB962C8B-B14F-4D97-AF65-F5344CB8AC3E}">
        <p14:creationId xmlns:p14="http://schemas.microsoft.com/office/powerpoint/2010/main" val="705833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636</Words>
  <Application>Microsoft Office PowerPoint</Application>
  <PresentationFormat>Custom</PresentationFormat>
  <Paragraphs>132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Heebo</vt:lpstr>
      <vt:lpstr>Montserrat</vt:lpstr>
      <vt:lpstr>Söhne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Savindu Supun</cp:lastModifiedBy>
  <cp:revision>9</cp:revision>
  <dcterms:created xsi:type="dcterms:W3CDTF">2024-03-02T07:44:53Z</dcterms:created>
  <dcterms:modified xsi:type="dcterms:W3CDTF">2024-03-03T04:06:39Z</dcterms:modified>
</cp:coreProperties>
</file>